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7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81" r:id="rId4"/>
    <p:sldId id="298" r:id="rId5"/>
    <p:sldId id="299" r:id="rId6"/>
    <p:sldId id="297" r:id="rId7"/>
    <p:sldId id="296" r:id="rId8"/>
    <p:sldId id="287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Hedgpeth" initials="SH" lastIdx="9" clrIdx="0">
    <p:extLst>
      <p:ext uri="{19B8F6BF-5375-455C-9EA6-DF929625EA0E}">
        <p15:presenceInfo xmlns:p15="http://schemas.microsoft.com/office/powerpoint/2012/main" userId="Sean Hedgpeth" providerId="None"/>
      </p:ext>
    </p:extLst>
  </p:cmAuthor>
  <p:cmAuthor id="2" name="Melody Reebs" initials="MR" lastIdx="2" clrIdx="1">
    <p:extLst>
      <p:ext uri="{19B8F6BF-5375-455C-9EA6-DF929625EA0E}">
        <p15:presenceInfo xmlns:p15="http://schemas.microsoft.com/office/powerpoint/2012/main" userId="S-1-5-21-2520522348-2735721671-795464937-8603" providerId="AD"/>
      </p:ext>
    </p:extLst>
  </p:cmAuthor>
  <p:cmAuthor id="3" name="Ruby Horta" initials="RH" lastIdx="1" clrIdx="2">
    <p:extLst>
      <p:ext uri="{19B8F6BF-5375-455C-9EA6-DF929625EA0E}">
        <p15:presenceInfo xmlns:p15="http://schemas.microsoft.com/office/powerpoint/2012/main" userId="Ruby Horta" providerId="None"/>
      </p:ext>
    </p:extLst>
  </p:cmAuthor>
  <p:cmAuthor id="4" name="Ruby Horta" initials="RH [2]" lastIdx="6" clrIdx="3">
    <p:extLst>
      <p:ext uri="{19B8F6BF-5375-455C-9EA6-DF929625EA0E}">
        <p15:presenceInfo xmlns:p15="http://schemas.microsoft.com/office/powerpoint/2012/main" userId="S::horta@cccta.org::01478d94-7b13-43a1-a131-f33391c78b9e" providerId="AD"/>
      </p:ext>
    </p:extLst>
  </p:cmAuthor>
  <p:cmAuthor id="5" name="Melody Reebs" initials="MR [2]" lastIdx="1" clrIdx="4">
    <p:extLst>
      <p:ext uri="{19B8F6BF-5375-455C-9EA6-DF929625EA0E}">
        <p15:presenceInfo xmlns:p15="http://schemas.microsoft.com/office/powerpoint/2012/main" userId="S::reebs@cccta.org::7af50463-ed6f-46e8-80ed-d6a8e9190239" providerId="AD"/>
      </p:ext>
    </p:extLst>
  </p:cmAuthor>
  <p:cmAuthor id="6" name="Melody Reebs" initials="MR [3]" lastIdx="2" clrIdx="5">
    <p:extLst>
      <p:ext uri="{19B8F6BF-5375-455C-9EA6-DF929625EA0E}">
        <p15:presenceInfo xmlns:p15="http://schemas.microsoft.com/office/powerpoint/2012/main" userId="Melody Reeb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7E7"/>
    <a:srgbClr val="1A1A1A"/>
    <a:srgbClr val="222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7" autoAdjust="0"/>
    <p:restoredTop sz="93772" autoAdjust="0"/>
  </p:normalViewPr>
  <p:slideViewPr>
    <p:cSldViewPr snapToGrid="0">
      <p:cViewPr varScale="1">
        <p:scale>
          <a:sx n="152" d="100"/>
          <a:sy n="152" d="100"/>
        </p:scale>
        <p:origin x="510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7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4E7B6-E1DA-482C-AE92-8FB9A9777C8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1AC65-AD54-457C-8EF0-9DBE3B3B7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1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B1E45-A3DC-437B-B143-A1BD402914A8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90107-3859-4BAE-BF32-67F76437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6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0107-3859-4BAE-BF32-67F76437B4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9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0107-3859-4BAE-BF32-67F76437B4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3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015049"/>
            <a:ext cx="10058400" cy="207618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5221739"/>
            <a:ext cx="10058400" cy="64360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046D-2904-416E-BD95-4C6A1F0E891C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Service Plan - Public Hearing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5109519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0" y="6158345"/>
            <a:ext cx="12192000" cy="187671"/>
            <a:chOff x="0" y="6158345"/>
            <a:chExt cx="12192000" cy="18767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0" y="6265628"/>
              <a:ext cx="121920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5322274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348732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375190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1401647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295816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69358" y="6163136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Picture Placeholder 4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014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06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2021 Service Plan - Public Hearing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0" y="6024717"/>
            <a:ext cx="2822316" cy="37217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438602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438602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93532" y="1737845"/>
            <a:ext cx="5389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9B62EA-93D5-44DB-B7C3-EC1214B0DE36}" type="datetime1">
              <a:rPr lang="en-US" smtClean="0"/>
              <a:pPr/>
              <a:t>9/28/2021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36AB1E-FB6F-4643-A32A-4610C8BE0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25A3B-13E9-4A2E-B8CE-ADEBB8BD25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69085" y="268386"/>
            <a:ext cx="5037460" cy="5600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5D0C97-650E-4B1D-9752-A9FB5C67490B}"/>
              </a:ext>
            </a:extLst>
          </p:cNvPr>
          <p:cNvGrpSpPr/>
          <p:nvPr userDrawn="1"/>
        </p:nvGrpSpPr>
        <p:grpSpPr>
          <a:xfrm>
            <a:off x="3295816" y="6158345"/>
            <a:ext cx="8896184" cy="182880"/>
            <a:chOff x="3295816" y="6158345"/>
            <a:chExt cx="8896184" cy="18288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732C979-87E6-4071-AEE6-25BFBF8DB89B}"/>
                </a:ext>
              </a:extLst>
            </p:cNvPr>
            <p:cNvCxnSpPr/>
            <p:nvPr/>
          </p:nvCxnSpPr>
          <p:spPr>
            <a:xfrm>
              <a:off x="3387256" y="6265628"/>
              <a:ext cx="880474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C94D189-86F7-40A7-8AB5-CB155E000764}"/>
                </a:ext>
              </a:extLst>
            </p:cNvPr>
            <p:cNvSpPr/>
            <p:nvPr/>
          </p:nvSpPr>
          <p:spPr>
            <a:xfrm>
              <a:off x="5322274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A0D2C2A-F425-425A-9249-A8336068CC72}"/>
                </a:ext>
              </a:extLst>
            </p:cNvPr>
            <p:cNvSpPr/>
            <p:nvPr/>
          </p:nvSpPr>
          <p:spPr>
            <a:xfrm>
              <a:off x="7348732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E1E14D2-0FBD-4E0C-9547-FA95BE50D771}"/>
                </a:ext>
              </a:extLst>
            </p:cNvPr>
            <p:cNvSpPr/>
            <p:nvPr/>
          </p:nvSpPr>
          <p:spPr>
            <a:xfrm>
              <a:off x="9375190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CF90333-8E04-474F-8D14-85BFADF4A95D}"/>
                </a:ext>
              </a:extLst>
            </p:cNvPr>
            <p:cNvSpPr/>
            <p:nvPr/>
          </p:nvSpPr>
          <p:spPr>
            <a:xfrm>
              <a:off x="11401647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BF79106-8172-4F61-B22E-771D692AA935}"/>
                </a:ext>
              </a:extLst>
            </p:cNvPr>
            <p:cNvSpPr/>
            <p:nvPr/>
          </p:nvSpPr>
          <p:spPr>
            <a:xfrm>
              <a:off x="3295816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63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281606" y="0"/>
            <a:ext cx="3910394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2021 Service Plan - Public Hearing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0" y="6024717"/>
            <a:ext cx="2822316" cy="37217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633556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633556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93532" y="1737845"/>
            <a:ext cx="65732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87256" y="6265628"/>
            <a:ext cx="475921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322274" y="6158345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95816" y="6158345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C0AEF6-7000-4AE3-BC44-42673CF010BB}" type="datetime1">
              <a:rPr lang="en-US" smtClean="0"/>
              <a:t>9/28/2021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36AB1E-FB6F-4643-A32A-4610C8BE0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47772" y="6158345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39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B75AB-F642-42BB-BCAD-E233AC961764}" type="datetime1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2021 Service Plan - Public Hearing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36AB1E-FB6F-4643-A32A-4610C8BE09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3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58E-1D24-40B3-A3ED-7CFB97F95404}" type="datetime1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Service Plan - Public Hearing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FB3D-AF83-4DCA-8A72-90185602BD43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Service Plan - Public Hearing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097280" y="3015049"/>
            <a:ext cx="10058400" cy="207618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1100051" y="5221739"/>
            <a:ext cx="10058400" cy="64360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207658" y="5109519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0" y="6024717"/>
            <a:ext cx="2822316" cy="372173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295816" y="6158345"/>
            <a:ext cx="8896184" cy="182880"/>
            <a:chOff x="3295816" y="6158345"/>
            <a:chExt cx="8896184" cy="18288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387256" y="6265628"/>
              <a:ext cx="880474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5322274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348732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9375190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1401647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295816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4826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D872-73A2-4DC0-B91F-109E0D4F1AAB}" type="datetime1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Service Plan - Public Hearing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53138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377440"/>
            <a:ext cx="4937760" cy="3583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53138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77440"/>
            <a:ext cx="4937760" cy="3583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09F3-8590-432F-9FE1-640D836A664A}" type="datetime1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Service Plan - Public Hearing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3136604" cy="53138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377440"/>
            <a:ext cx="3136604" cy="3583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8178" y="1846052"/>
            <a:ext cx="3136604" cy="53138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8178" y="2377440"/>
            <a:ext cx="3136604" cy="3583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8A56-EAEE-49D9-9DC9-B83E6159AE2E}" type="datetime1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Service Plan - Public Hearing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19076" y="1846052"/>
            <a:ext cx="3136604" cy="53138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/>
          </p:nvPr>
        </p:nvSpPr>
        <p:spPr>
          <a:xfrm>
            <a:off x="8019076" y="2377440"/>
            <a:ext cx="3136604" cy="3583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2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EA0-F4CE-4CD5-9455-F6C6D5A1D270}" type="datetime1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Service Plan - Public Hearing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2665-B646-48B8-80B9-7A2F741146AB}" type="datetime1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2021 Service Plan - Public Hearing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0" y="6024717"/>
            <a:ext cx="2822316" cy="37217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95816" y="6158345"/>
            <a:ext cx="8896184" cy="182880"/>
            <a:chOff x="3295816" y="6158345"/>
            <a:chExt cx="8896184" cy="18288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387256" y="6265628"/>
              <a:ext cx="880474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5322274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348732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375190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1401647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295816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790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116763" y="0"/>
            <a:ext cx="5075237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2021 Service Plan - Public Hearing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0" y="6024717"/>
            <a:ext cx="2822316" cy="37217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438602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438602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93532" y="1737845"/>
            <a:ext cx="5389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87256" y="6265628"/>
            <a:ext cx="35754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322274" y="6158345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95816" y="6158345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9B62EA-93D5-44DB-B7C3-EC1214B0DE36}" type="datetime1">
              <a:rPr lang="en-US" smtClean="0"/>
              <a:t>9/28/2021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36AB1E-FB6F-4643-A32A-4610C8BE09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4304" y="6426734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9F17B2-4156-460D-A7A7-AA020192C800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789" y="6426734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2021 Service Plan - Public Hearing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4520" y="6426734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9336AB1E-FB6F-4643-A32A-4610C8BE09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0" y="6024717"/>
            <a:ext cx="2822316" cy="37217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295816" y="6158345"/>
            <a:ext cx="8896184" cy="182880"/>
            <a:chOff x="3295816" y="6158345"/>
            <a:chExt cx="8896184" cy="1828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387256" y="6265628"/>
              <a:ext cx="880474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322274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48732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375190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1401647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295816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15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9" r:id="rId6"/>
    <p:sldLayoutId id="2147484083" r:id="rId7"/>
    <p:sldLayoutId id="2147484084" r:id="rId8"/>
    <p:sldLayoutId id="2147484087" r:id="rId9"/>
    <p:sldLayoutId id="2147484090" r:id="rId10"/>
    <p:sldLayoutId id="2147484088" r:id="rId11"/>
    <p:sldLayoutId id="2147484086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/>
              <a:t>COUNTY CONNECTION </a:t>
            </a:r>
            <a:br>
              <a:rPr lang="en-US" sz="3600" dirty="0"/>
            </a:br>
            <a:r>
              <a:rPr lang="en-US" sz="3600" dirty="0"/>
              <a:t>Transit Talks: COVID-19 Vaccine &amp; Testing Policies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/>
              <a:t>September 29, 2021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335D689-B08F-46A0-BE44-6D88FA112E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2" b="26460"/>
          <a:stretch/>
        </p:blipFill>
        <p:spPr>
          <a:xfrm>
            <a:off x="0" y="0"/>
            <a:ext cx="12192000" cy="3014663"/>
          </a:xfrm>
        </p:spPr>
      </p:pic>
    </p:spTree>
    <p:extLst>
      <p:ext uri="{BB962C8B-B14F-4D97-AF65-F5344CB8AC3E}">
        <p14:creationId xmlns:p14="http://schemas.microsoft.com/office/powerpoint/2010/main" val="411425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person, standing, outdoor&#10;&#10;Description automatically generated">
            <a:extLst>
              <a:ext uri="{FF2B5EF4-FFF2-40B4-BE49-F238E27FC236}">
                <a16:creationId xmlns:a16="http://schemas.microsoft.com/office/drawing/2014/main" id="{4C06AA71-075A-42F8-B19A-446E667668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" r="-2" b="-2"/>
          <a:stretch/>
        </p:blipFill>
        <p:spPr>
          <a:xfrm>
            <a:off x="7116763" y="10"/>
            <a:ext cx="5075237" cy="6857990"/>
          </a:xfr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438602" cy="1450757"/>
          </a:xfrm>
        </p:spPr>
        <p:txBody>
          <a:bodyPr anchor="b">
            <a:normAutofit/>
          </a:bodyPr>
          <a:lstStyle/>
          <a:p>
            <a:r>
              <a:rPr lang="en-US" sz="4100" dirty="0"/>
              <a:t>COVID-19 Response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1097280" y="1845734"/>
            <a:ext cx="5438602" cy="40233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Continued service </a:t>
            </a:r>
            <a:r>
              <a:rPr lang="en-US" dirty="0"/>
              <a:t>to essential workers and communities of concern which are transit dependent. </a:t>
            </a:r>
          </a:p>
          <a:p>
            <a:r>
              <a:rPr lang="en-US" dirty="0"/>
              <a:t>County Connection’s paratransit division began the essential transportation of COVID-19 positive individuals to medical facilities and hotels. </a:t>
            </a:r>
            <a:r>
              <a:rPr lang="en-US" b="1" dirty="0"/>
              <a:t>LINK Paratransit has transported over 450 COVID positive passengers.</a:t>
            </a:r>
          </a:p>
          <a:p>
            <a:r>
              <a:rPr lang="en-US" dirty="0"/>
              <a:t>Delivery </a:t>
            </a:r>
            <a:r>
              <a:rPr lang="en-US" b="1" dirty="0"/>
              <a:t>resources</a:t>
            </a:r>
            <a:r>
              <a:rPr lang="en-US" dirty="0"/>
              <a:t> to food and meal programs in the </a:t>
            </a:r>
            <a:r>
              <a:rPr lang="en-US" b="1" dirty="0"/>
              <a:t>entire County</a:t>
            </a:r>
            <a:r>
              <a:rPr lang="en-US" dirty="0"/>
              <a:t>, not just the County Connection service area. </a:t>
            </a:r>
          </a:p>
          <a:p>
            <a:r>
              <a:rPr lang="en-US" dirty="0"/>
              <a:t>Continued partnership with the County in developing opportunities to </a:t>
            </a:r>
            <a:r>
              <a:rPr lang="en-US" b="1" dirty="0"/>
              <a:t>assist with the COVID vaccines</a:t>
            </a:r>
            <a:r>
              <a:rPr lang="en-US" dirty="0"/>
              <a:t>. </a:t>
            </a:r>
          </a:p>
          <a:p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520" y="6426734"/>
            <a:ext cx="13120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6AB1E-FB6F-4643-A32A-4610C8BE093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9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BA21-C0A5-4BC9-A9F2-F5278D16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COVID-19 Vaccines at County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36952-643F-468C-9C65-9DEE640B7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COVID-19 vaccine appointments allotted to County Connection employees by the County</a:t>
            </a:r>
          </a:p>
          <a:p>
            <a:pPr lvl="1"/>
            <a:r>
              <a:rPr lang="en-US" sz="2000" dirty="0">
                <a:effectLst/>
              </a:rPr>
              <a:t>Vaccination Priority</a:t>
            </a:r>
          </a:p>
          <a:p>
            <a:pPr lvl="2"/>
            <a:r>
              <a:rPr lang="en-US" sz="2000" dirty="0"/>
              <a:t>Age 65+ Transit Operators</a:t>
            </a:r>
          </a:p>
          <a:p>
            <a:pPr lvl="2"/>
            <a:r>
              <a:rPr lang="en-US" sz="2000" dirty="0">
                <a:effectLst/>
              </a:rPr>
              <a:t>Transit Operat</a:t>
            </a:r>
            <a:r>
              <a:rPr lang="en-US" sz="2000" dirty="0"/>
              <a:t>ors</a:t>
            </a:r>
          </a:p>
          <a:p>
            <a:pPr lvl="2"/>
            <a:r>
              <a:rPr lang="en-US" sz="2000" dirty="0">
                <a:effectLst/>
              </a:rPr>
              <a:t>Transit Supervisors</a:t>
            </a:r>
          </a:p>
          <a:p>
            <a:pPr lvl="2"/>
            <a:r>
              <a:rPr lang="en-US" sz="2000" dirty="0"/>
              <a:t>Mechanics &amp; Service Workers</a:t>
            </a:r>
          </a:p>
          <a:p>
            <a:pPr lvl="2"/>
            <a:r>
              <a:rPr lang="en-US" sz="2000" dirty="0">
                <a:effectLst/>
              </a:rPr>
              <a:t>All Other Staff</a:t>
            </a:r>
          </a:p>
          <a:p>
            <a:r>
              <a:rPr lang="en-US" dirty="0"/>
              <a:t>58% scheduled for first dose or began the process (i.e., with their own healthcare provider) </a:t>
            </a:r>
            <a:endParaRPr lang="en-US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A0ED4C-4288-4A21-A09C-BFA45DB5B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2413120"/>
            <a:ext cx="4937760" cy="288859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07C0C-F601-45FC-AA08-299DADFD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520" y="6426734"/>
            <a:ext cx="13120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6AB1E-FB6F-4643-A32A-4610C8BE093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BF5C-5B84-4714-9510-E0F8E3B08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spc="-50" baseline="0" dirty="0">
                <a:latin typeface="+mj-lt"/>
                <a:ea typeface="+mj-ea"/>
                <a:cs typeface="+mj-cs"/>
              </a:rPr>
              <a:t>COVID-19 Vaccine Timeline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84B4E0-F3FE-42A6-BF45-EDF52C012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35720"/>
            <a:ext cx="4937760" cy="2884921"/>
          </a:xfrm>
          <a:prstGeom prst="rect">
            <a:avLst/>
          </a:prstGeom>
          <a:noFill/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0BCDEBE-B4DF-4526-B858-3F13F694833E}"/>
              </a:ext>
            </a:extLst>
          </p:cNvPr>
          <p:cNvSpPr txBox="1">
            <a:spLocks/>
          </p:cNvSpPr>
          <p:nvPr/>
        </p:nvSpPr>
        <p:spPr>
          <a:xfrm>
            <a:off x="6312772" y="2235720"/>
            <a:ext cx="4937760" cy="288492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27432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/>
            <a:r>
              <a:rPr lang="en-US" sz="1800" dirty="0"/>
              <a:t>March 15, 2021: Public transit workers eligible for COVID-19 vaccination </a:t>
            </a:r>
          </a:p>
          <a:p>
            <a:pPr marL="342900"/>
            <a:r>
              <a:rPr lang="en-US" sz="1800" dirty="0"/>
              <a:t>County Connection offers $100 incentive to employees upon receiving the vaccine</a:t>
            </a:r>
          </a:p>
          <a:p>
            <a:pPr lvl="1"/>
            <a:r>
              <a:rPr lang="en-US" sz="1400" dirty="0"/>
              <a:t>Proof of completed vaccination card documented by HR </a:t>
            </a:r>
          </a:p>
          <a:p>
            <a:pPr lvl="1"/>
            <a:r>
              <a:rPr lang="en-US" sz="1400" dirty="0"/>
              <a:t>Masks continue to be required on all County Connection buses and in all County Connection buildings regardless of vaccination status. </a:t>
            </a:r>
          </a:p>
          <a:p>
            <a:pPr marL="342900"/>
            <a:r>
              <a:rPr lang="en-US" sz="1800" dirty="0"/>
              <a:t>June 15, 2021: Social distancing for passengers ends</a:t>
            </a:r>
          </a:p>
          <a:p>
            <a:pPr marL="525780" lvl="1"/>
            <a:r>
              <a:rPr lang="en-US" sz="1400" dirty="0"/>
              <a:t>Masks are required for all employees and passengers on public transit per Federal Mandate</a:t>
            </a:r>
          </a:p>
          <a:p>
            <a:pPr lvl="1"/>
            <a:endParaRPr lang="en-US" sz="1400" dirty="0"/>
          </a:p>
          <a:p>
            <a:pPr marL="91440" indent="0">
              <a:buNone/>
            </a:pPr>
            <a:endParaRPr lang="en-US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48D4A-C49E-4EB8-958E-526BE78F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520" y="6426734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336AB1E-FB6F-4643-A32A-4610C8BE093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9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BF5C-5B84-4714-9510-E0F8E3B08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COVID-19 Vaccine 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45657-A6F1-4D0F-BE4B-7FC665CFD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2413120"/>
            <a:ext cx="4937760" cy="288859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48D4A-C49E-4EB8-958E-526BE78F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520" y="6426734"/>
            <a:ext cx="13120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6AB1E-FB6F-4643-A32A-4610C8BE093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1FECB34-62E1-4F98-99B8-7860EDB5DEBC}"/>
              </a:ext>
            </a:extLst>
          </p:cNvPr>
          <p:cNvSpPr txBox="1">
            <a:spLocks/>
          </p:cNvSpPr>
          <p:nvPr/>
        </p:nvSpPr>
        <p:spPr>
          <a:xfrm>
            <a:off x="1097280" y="2416789"/>
            <a:ext cx="4937760" cy="28849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7432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/>
            <a:r>
              <a:rPr lang="en-US" sz="1400" dirty="0"/>
              <a:t>June 17, 2021: Cal OSHA COVID-19 Prevention Emergency Temporary Standards (ETS) updated to include requirements for vaccinated and unvaccinated employees</a:t>
            </a:r>
          </a:p>
          <a:p>
            <a:pPr marL="525780" lvl="1"/>
            <a:r>
              <a:rPr lang="en-US" sz="1200" dirty="0"/>
              <a:t>County Connection employees who are fully vaccinated no longer required to wear face coverings (except on buses) </a:t>
            </a:r>
          </a:p>
          <a:p>
            <a:pPr marL="525780" lvl="1"/>
            <a:r>
              <a:rPr lang="en-US" sz="1200" dirty="0"/>
              <a:t>Social distancing no longer required </a:t>
            </a:r>
          </a:p>
          <a:p>
            <a:pPr marL="342900"/>
            <a:r>
              <a:rPr lang="en-US" sz="1400" dirty="0"/>
              <a:t>July 22, 2021: Contra Costa Health officials urge all employers to consider vaccine requirement for employees following rise in COVID cases</a:t>
            </a:r>
            <a:endParaRPr lang="en-US" sz="1400" i="1" dirty="0"/>
          </a:p>
          <a:p>
            <a:pPr marL="342900"/>
            <a:r>
              <a:rPr lang="en-US" sz="1400" dirty="0"/>
              <a:t>August 2, 2021: Bay Area Health officials issue order requiring face covering indoors regardless of vaccination status.</a:t>
            </a:r>
          </a:p>
        </p:txBody>
      </p:sp>
    </p:spTree>
    <p:extLst>
      <p:ext uri="{BB962C8B-B14F-4D97-AF65-F5344CB8AC3E}">
        <p14:creationId xmlns:p14="http://schemas.microsoft.com/office/powerpoint/2010/main" val="366258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551A9-17C5-4562-91F2-74C6E1FA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Vaccine Policy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B7A98-0C09-424A-93A2-A42ED0F27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Two draft policies under consideration</a:t>
            </a:r>
          </a:p>
          <a:p>
            <a:pPr lvl="1"/>
            <a:endParaRPr lang="en-US" sz="1600" u="sng" dirty="0"/>
          </a:p>
          <a:p>
            <a:pPr lvl="1"/>
            <a:r>
              <a:rPr lang="en-US" u="sng" dirty="0"/>
              <a:t>Option 1</a:t>
            </a:r>
            <a:r>
              <a:rPr lang="en-US" dirty="0"/>
              <a:t>: All employees must be vaccinated following final approval by FDA of two or more COVID-19 vaccines</a:t>
            </a:r>
          </a:p>
          <a:p>
            <a:pPr lvl="2"/>
            <a:r>
              <a:rPr lang="en-US" dirty="0"/>
              <a:t>Current workforce </a:t>
            </a:r>
          </a:p>
          <a:p>
            <a:pPr marL="274320" lvl="1" indent="0">
              <a:buNone/>
            </a:pPr>
            <a:endParaRPr lang="en-US" u="sng" dirty="0"/>
          </a:p>
          <a:p>
            <a:pPr lvl="1"/>
            <a:r>
              <a:rPr lang="en-US" u="sng" dirty="0"/>
              <a:t>Option 2</a:t>
            </a:r>
            <a:r>
              <a:rPr lang="en-US" dirty="0"/>
              <a:t>: Weekly testing for existing unvaccinated employees</a:t>
            </a:r>
          </a:p>
          <a:p>
            <a:pPr lvl="2"/>
            <a:r>
              <a:rPr lang="en-US" dirty="0"/>
              <a:t>Administrative management </a:t>
            </a:r>
          </a:p>
          <a:p>
            <a:pPr lvl="2"/>
            <a:r>
              <a:rPr lang="en-US" dirty="0"/>
              <a:t>Cost analysis</a:t>
            </a:r>
          </a:p>
          <a:p>
            <a:pPr lvl="2"/>
            <a:r>
              <a:rPr lang="en-US" dirty="0"/>
              <a:t>Testing sites</a:t>
            </a:r>
          </a:p>
          <a:p>
            <a:pPr marL="457200" lvl="2" indent="0">
              <a:buNone/>
            </a:pPr>
            <a:endParaRPr lang="en-US" sz="1800" dirty="0"/>
          </a:p>
          <a:p>
            <a:pPr lvl="1"/>
            <a:r>
              <a:rPr lang="en-US" dirty="0"/>
              <a:t>All new hires must submit proof of COVID-19 vaccination prior to the start of employment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Other Considerations</a:t>
            </a:r>
          </a:p>
          <a:p>
            <a:pPr lvl="2"/>
            <a:r>
              <a:rPr lang="en-US" dirty="0"/>
              <a:t>Federal/State Mandates</a:t>
            </a:r>
          </a:p>
          <a:p>
            <a:pPr lvl="1"/>
            <a:endParaRPr lang="en-US" sz="13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DA9BC-9917-4FAA-8AF2-E6A27996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551A9-17C5-4562-91F2-74C6E1FA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COVID-19 Initiatives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B7A98-0C09-424A-93A2-A42ED0F27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6453"/>
            <a:ext cx="10058400" cy="2805094"/>
          </a:xfrm>
        </p:spPr>
        <p:txBody>
          <a:bodyPr>
            <a:normAutofit/>
          </a:bodyPr>
          <a:lstStyle/>
          <a:p>
            <a:r>
              <a:rPr lang="en-US" sz="2100" dirty="0"/>
              <a:t>Regular weekly COVID-19 meetings </a:t>
            </a:r>
          </a:p>
          <a:p>
            <a:r>
              <a:rPr lang="en-US" sz="2100" dirty="0"/>
              <a:t>Regular updates from Human Resources to all employees</a:t>
            </a:r>
          </a:p>
          <a:p>
            <a:r>
              <a:rPr lang="en-US" sz="2100" dirty="0"/>
              <a:t>Local/Regional Efforts</a:t>
            </a:r>
          </a:p>
          <a:p>
            <a:pPr lvl="1"/>
            <a:r>
              <a:rPr lang="en-US" sz="1900" dirty="0"/>
              <a:t>Sharing of best practices</a:t>
            </a:r>
          </a:p>
          <a:p>
            <a:pPr lvl="1"/>
            <a:r>
              <a:rPr lang="en-US" sz="1900" dirty="0"/>
              <a:t>Webinars</a:t>
            </a:r>
          </a:p>
          <a:p>
            <a:pPr lvl="1"/>
            <a:r>
              <a:rPr lang="en-US" sz="1900" dirty="0"/>
              <a:t>Committees/Groups </a:t>
            </a:r>
          </a:p>
          <a:p>
            <a:pPr marL="9144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DA9BC-9917-4FAA-8AF2-E6A27996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7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n-lt"/>
              </a:rPr>
              <a:t>Thank You!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3F7F56B-F35A-4550-8DB1-426F28A13C56}"/>
              </a:ext>
            </a:extLst>
          </p:cNvPr>
          <p:cNvSpPr txBox="1">
            <a:spLocks/>
          </p:cNvSpPr>
          <p:nvPr/>
        </p:nvSpPr>
        <p:spPr>
          <a:xfrm>
            <a:off x="1097280" y="5933175"/>
            <a:ext cx="10113264" cy="711025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latin typeface="+mn-lt"/>
              </a:rPr>
              <a:t>For questions, please contact: </a:t>
            </a:r>
          </a:p>
          <a:p>
            <a:pPr algn="ctr"/>
            <a:r>
              <a:rPr lang="en-US" sz="1200" dirty="0">
                <a:latin typeface="+mn-lt"/>
              </a:rPr>
              <a:t>Kristina Martinez</a:t>
            </a:r>
          </a:p>
          <a:p>
            <a:pPr algn="ctr"/>
            <a:r>
              <a:rPr lang="en-US" sz="1200" dirty="0">
                <a:latin typeface="+mn-lt"/>
              </a:rPr>
              <a:t>(925) 680-2031</a:t>
            </a:r>
          </a:p>
          <a:p>
            <a:pPr algn="ctr"/>
            <a:r>
              <a:rPr lang="en-US" sz="1200" dirty="0">
                <a:latin typeface="+mn-lt"/>
              </a:rPr>
              <a:t>kmartinez@cccta.org</a:t>
            </a:r>
          </a:p>
        </p:txBody>
      </p:sp>
    </p:spTree>
    <p:extLst>
      <p:ext uri="{BB962C8B-B14F-4D97-AF65-F5344CB8AC3E}">
        <p14:creationId xmlns:p14="http://schemas.microsoft.com/office/powerpoint/2010/main" val="2239001537"/>
      </p:ext>
    </p:extLst>
  </p:cSld>
  <p:clrMapOvr>
    <a:masterClrMapping/>
  </p:clrMapOvr>
</p:sld>
</file>

<file path=ppt/theme/theme1.xml><?xml version="1.0" encoding="utf-8"?>
<a:theme xmlns:a="http://schemas.openxmlformats.org/drawingml/2006/main" name="CCCTA Presentation Theme">
  <a:themeElements>
    <a:clrScheme name="Custom 2">
      <a:dk1>
        <a:srgbClr val="000000"/>
      </a:dk1>
      <a:lt1>
        <a:sysClr val="window" lastClr="FFFFFF"/>
      </a:lt1>
      <a:dk2>
        <a:srgbClr val="949494"/>
      </a:dk2>
      <a:lt2>
        <a:srgbClr val="DDDDDD"/>
      </a:lt2>
      <a:accent1>
        <a:srgbClr val="B5121B"/>
      </a:accent1>
      <a:accent2>
        <a:srgbClr val="FBB040"/>
      </a:accent2>
      <a:accent3>
        <a:srgbClr val="865640"/>
      </a:accent3>
      <a:accent4>
        <a:srgbClr val="9B8357"/>
      </a:accent4>
      <a:accent5>
        <a:srgbClr val="C2BC80"/>
      </a:accent5>
      <a:accent6>
        <a:srgbClr val="0070C0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TA Presentation Theme" id="{4C30C9F3-D784-46DC-A132-662CBAC70EF7}" vid="{D7027B21-C6D0-4367-A28B-D3C307851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CCCTA Presentation Theme</Template>
  <TotalTime>12039</TotalTime>
  <Words>443</Words>
  <Application>Microsoft Office PowerPoint</Application>
  <PresentationFormat>Widescreen</PresentationFormat>
  <Paragraphs>64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CCCTA Presentation Theme</vt:lpstr>
      <vt:lpstr>COUNTY CONNECTION  Transit Talks: COVID-19 Vaccine &amp; Testing Policies</vt:lpstr>
      <vt:lpstr>COVID-19 Response</vt:lpstr>
      <vt:lpstr>COVID-19 Vaccines at County Connection</vt:lpstr>
      <vt:lpstr>COVID-19 Vaccine Timeline</vt:lpstr>
      <vt:lpstr>COVID-19 Vaccine Timeline</vt:lpstr>
      <vt:lpstr>COVID-19 Vaccine Policy </vt:lpstr>
      <vt:lpstr>Continued COVID-19 Initiatives</vt:lpstr>
      <vt:lpstr>Thank You!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Bishop Ranch Service Restructure</dc:title>
  <dc:creator>Melody Reebs</dc:creator>
  <cp:lastModifiedBy>Kristina Martinez</cp:lastModifiedBy>
  <cp:revision>274</cp:revision>
  <dcterms:created xsi:type="dcterms:W3CDTF">2019-04-04T17:50:52Z</dcterms:created>
  <dcterms:modified xsi:type="dcterms:W3CDTF">2021-09-28T17:45:53Z</dcterms:modified>
</cp:coreProperties>
</file>